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67" r:id="rId3"/>
    <p:sldId id="268" r:id="rId4"/>
    <p:sldId id="272" r:id="rId5"/>
    <p:sldId id="292" r:id="rId6"/>
    <p:sldId id="307" r:id="rId7"/>
    <p:sldId id="293" r:id="rId8"/>
    <p:sldId id="294" r:id="rId9"/>
    <p:sldId id="296" r:id="rId10"/>
    <p:sldId id="297" r:id="rId11"/>
    <p:sldId id="304" r:id="rId12"/>
    <p:sldId id="303" r:id="rId13"/>
    <p:sldId id="298" r:id="rId14"/>
    <p:sldId id="300" r:id="rId15"/>
    <p:sldId id="301" r:id="rId16"/>
    <p:sldId id="302" r:id="rId17"/>
    <p:sldId id="299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1.png"/><Relationship Id="rId5" Type="http://schemas.openxmlformats.org/officeDocument/2006/relationships/image" Target="../media/image26.png"/><Relationship Id="rId10" Type="http://schemas.openxmlformats.org/officeDocument/2006/relationships/image" Target="../media/image300.png"/><Relationship Id="rId4" Type="http://schemas.openxmlformats.org/officeDocument/2006/relationships/image" Target="../media/image25.png"/><Relationship Id="rId9" Type="http://schemas.openxmlformats.org/officeDocument/2006/relationships/image" Target="../media/image2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Radiotherapy Dose Optimization via Clinical Knowledge Based Reinforcement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C1E7-E819-76AC-2DB5-618A929B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8C2B-7DEF-45AA-9557-CC553438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507" y="1144588"/>
            <a:ext cx="6844986" cy="5713412"/>
          </a:xfrm>
        </p:spPr>
      </p:pic>
    </p:spTree>
    <p:extLst>
      <p:ext uri="{BB962C8B-B14F-4D97-AF65-F5344CB8AC3E}">
        <p14:creationId xmlns:p14="http://schemas.microsoft.com/office/powerpoint/2010/main" val="67450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87D9B2-0E1B-46B8-55F2-32246C14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D82AF6-7123-21DC-D016-3150AE300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984380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987021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013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10652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371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Agent \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Final Distance </a:t>
                      </a:r>
                      <a:r>
                        <a:rPr lang="en-US" sz="2400" baseline="30000" dirty="0"/>
                        <a:t>(*)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Homogeneity 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Conformity</a:t>
                      </a:r>
                    </a:p>
                    <a:p>
                      <a:r>
                        <a:rPr lang="en-US" sz="2400" dirty="0"/>
                        <a:t>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1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Conformity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Meta-optimization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Clinical doses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1.541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0.580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417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0B6CD3-07BC-7F31-91EF-5EFD98F4D5A7}"/>
              </a:ext>
            </a:extLst>
          </p:cNvPr>
          <p:cNvSpPr txBox="1"/>
          <p:nvPr/>
        </p:nvSpPr>
        <p:spPr>
          <a:xfrm>
            <a:off x="3133169" y="5069522"/>
            <a:ext cx="592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baseline="30000" dirty="0"/>
              <a:t>(*) </a:t>
            </a:r>
            <a:r>
              <a:rPr lang="en-US" sz="2000" i="1" dirty="0"/>
              <a:t>: Lower is better		</a:t>
            </a:r>
            <a:r>
              <a:rPr lang="en-US" sz="2000" i="1" baseline="30000" dirty="0"/>
              <a:t>(¤) </a:t>
            </a:r>
            <a:r>
              <a:rPr lang="en-US" sz="2000" i="1" dirty="0"/>
              <a:t>: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848173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343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696783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03893" y="2703251"/>
            <a:ext cx="7695105" cy="119954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495E-5506-50B8-D94B-DD63284263FB}"/>
              </a:ext>
            </a:extLst>
          </p:cNvPr>
          <p:cNvGrpSpPr/>
          <p:nvPr/>
        </p:nvGrpSpPr>
        <p:grpSpPr>
          <a:xfrm>
            <a:off x="384732" y="5419157"/>
            <a:ext cx="7467626" cy="877356"/>
            <a:chOff x="317472" y="4775920"/>
            <a:chExt cx="6297221" cy="877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/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∣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08E4C-06BC-116A-690F-B9F585BA6210}"/>
                </a:ext>
              </a:extLst>
            </p:cNvPr>
            <p:cNvSpPr txBox="1"/>
            <p:nvPr/>
          </p:nvSpPr>
          <p:spPr>
            <a:xfrm>
              <a:off x="317472" y="4967750"/>
              <a:ext cx="1320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Minimize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4246626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/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i="1" dirty="0"/>
                  <a:t>: set of structures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/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Voxels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blipFill>
                <a:blip r:embed="rId1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/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dose min/max on structure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blipFill>
                <a:blip r:embed="rId12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4C733-7C82-28C2-D4AE-97D20FECF76F}"/>
              </a:ext>
            </a:extLst>
          </p:cNvPr>
          <p:cNvSpPr/>
          <p:nvPr/>
        </p:nvSpPr>
        <p:spPr>
          <a:xfrm>
            <a:off x="3991429" y="1144588"/>
            <a:ext cx="2616761" cy="1018041"/>
          </a:xfrm>
          <a:prstGeom prst="round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How good is the RT plan?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CBB248-A075-0D2D-C5DE-99A5DD734FDA}"/>
              </a:ext>
            </a:extLst>
          </p:cNvPr>
          <p:cNvSpPr/>
          <p:nvPr/>
        </p:nvSpPr>
        <p:spPr>
          <a:xfrm>
            <a:off x="4384404" y="2235014"/>
            <a:ext cx="2374616" cy="875831"/>
          </a:xfrm>
          <a:prstGeom prst="round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3D dose, DVH, weights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BC4680-3EF2-ACA0-E232-7FDE295076B1}"/>
              </a:ext>
            </a:extLst>
          </p:cNvPr>
          <p:cNvSpPr/>
          <p:nvPr/>
        </p:nvSpPr>
        <p:spPr>
          <a:xfrm>
            <a:off x="6608190" y="2162628"/>
            <a:ext cx="4103204" cy="4066721"/>
          </a:xfrm>
          <a:prstGeom prst="ellipse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Optimization Engine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2F0D06-7F61-994C-114E-5B853AC51516}"/>
              </a:ext>
            </a:extLst>
          </p:cNvPr>
          <p:cNvSpPr/>
          <p:nvPr/>
        </p:nvSpPr>
        <p:spPr>
          <a:xfrm>
            <a:off x="4486275" y="5387769"/>
            <a:ext cx="1676400" cy="1470231"/>
          </a:xfrm>
          <a:prstGeom prst="roundRect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Weights changes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970D0A-97B2-5EAC-4D14-18CB7ECFBBAE}"/>
              </a:ext>
            </a:extLst>
          </p:cNvPr>
          <p:cNvSpPr/>
          <p:nvPr/>
        </p:nvSpPr>
        <p:spPr>
          <a:xfrm>
            <a:off x="1581151" y="2451102"/>
            <a:ext cx="2488184" cy="3759198"/>
          </a:xfrm>
          <a:prstGeom prst="round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Dosimetrist Agent</a:t>
            </a:r>
          </a:p>
        </p:txBody>
      </p:sp>
    </p:spTree>
    <p:extLst>
      <p:ext uri="{BB962C8B-B14F-4D97-AF65-F5344CB8AC3E}">
        <p14:creationId xmlns:p14="http://schemas.microsoft.com/office/powerpoint/2010/main" val="28064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</Words>
  <Application>Microsoft Office PowerPoint</Application>
  <PresentationFormat>Widescreen</PresentationFormat>
  <Paragraphs>90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Radiotherapy Dose Optimization via Clinical Knowledge Based Reinforcement Learning </vt:lpstr>
      <vt:lpstr>Cancer treatments</vt:lpstr>
      <vt:lpstr>Multi-Leaf Collimator</vt:lpstr>
      <vt:lpstr>Two ways of examining a dose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Data</vt:lpstr>
      <vt:lpstr>Numerical results</vt:lpstr>
      <vt:lpstr>Results</vt:lpstr>
      <vt:lpstr>Results</vt:lpstr>
      <vt:lpstr>Results</vt:lpstr>
      <vt:lpstr>Results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36</cp:revision>
  <dcterms:created xsi:type="dcterms:W3CDTF">2024-06-10T13:08:33Z</dcterms:created>
  <dcterms:modified xsi:type="dcterms:W3CDTF">2024-07-10T11:57:25Z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